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1f74663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1f74663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1f746633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1f74663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163457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163457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1634578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e1634578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37ac4fc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37ac4fc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37ac4fc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37ac4fc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3f5186c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3f5186c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81e97e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81e97e3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81e97e3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81e97e3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81e97e3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81e97e3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dfe1142c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dfe1142c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5b9db1a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5b9db1a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526d4fd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526d4fd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dfe1142c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dfe1142c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dfe1142ce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dfe1142ce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fe1142c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fe1142c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dd62b96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dd62b96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dd62b96a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dd62b96a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dd62b96a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dd62b96a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1f74663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1f74663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jpg"/><Relationship Id="rId4" Type="http://schemas.openxmlformats.org/officeDocument/2006/relationships/image" Target="../media/image21.jp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drive.google.com/file/d/1Viu-Y_XHBv8aVLPGW_8sLdvwPsGiwVaw/view"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aSvqIpvHU-i8_6D4304ZuE3Omkw2AARD/view" TargetMode="External"/><Relationship Id="rId4" Type="http://schemas.openxmlformats.org/officeDocument/2006/relationships/image" Target="../media/image1.png"/><Relationship Id="rId5" Type="http://schemas.openxmlformats.org/officeDocument/2006/relationships/hyperlink" Target="http://drive.google.com/file/d/1K9TYfowUvF5lelersTpmLFxkOJHSSOGq/view" TargetMode="External"/><Relationship Id="rId6"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Research Progress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3">
            <a:alphaModFix/>
          </a:blip>
          <a:srcRect b="14321" l="0" r="0" t="28211"/>
          <a:stretch/>
        </p:blipFill>
        <p:spPr>
          <a:xfrm>
            <a:off x="381900" y="1510450"/>
            <a:ext cx="4331551" cy="2509527"/>
          </a:xfrm>
          <a:prstGeom prst="rect">
            <a:avLst/>
          </a:prstGeom>
          <a:noFill/>
          <a:ln>
            <a:noFill/>
          </a:ln>
        </p:spPr>
      </p:pic>
      <p:pic>
        <p:nvPicPr>
          <p:cNvPr id="124" name="Google Shape;124;p22"/>
          <p:cNvPicPr preferRelativeResize="0"/>
          <p:nvPr/>
        </p:nvPicPr>
        <p:blipFill>
          <a:blip r:embed="rId4">
            <a:alphaModFix/>
          </a:blip>
          <a:stretch>
            <a:fillRect/>
          </a:stretch>
        </p:blipFill>
        <p:spPr>
          <a:xfrm>
            <a:off x="5794275" y="1059236"/>
            <a:ext cx="1579800" cy="3411975"/>
          </a:xfrm>
          <a:prstGeom prst="rect">
            <a:avLst/>
          </a:prstGeom>
          <a:noFill/>
          <a:ln>
            <a:noFill/>
          </a:ln>
        </p:spPr>
      </p:pic>
      <p:cxnSp>
        <p:nvCxnSpPr>
          <p:cNvPr id="125" name="Google Shape;125;p22"/>
          <p:cNvCxnSpPr>
            <a:stCxn id="123" idx="3"/>
            <a:endCxn id="124" idx="1"/>
          </p:cNvCxnSpPr>
          <p:nvPr/>
        </p:nvCxnSpPr>
        <p:spPr>
          <a:xfrm>
            <a:off x="4713451" y="2765213"/>
            <a:ext cx="1080900" cy="0"/>
          </a:xfrm>
          <a:prstGeom prst="straightConnector1">
            <a:avLst/>
          </a:prstGeom>
          <a:noFill/>
          <a:ln cap="flat" cmpd="sng" w="9525">
            <a:solidFill>
              <a:schemeClr val="dk2"/>
            </a:solidFill>
            <a:prstDash val="solid"/>
            <a:round/>
            <a:headEnd len="med" w="med" type="none"/>
            <a:tailEnd len="med" w="med" type="triangle"/>
          </a:ln>
        </p:spPr>
      </p:cxnSp>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4 Con’t.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4 Con’t.</a:t>
            </a:r>
            <a:endParaRPr/>
          </a:p>
        </p:txBody>
      </p:sp>
      <p:pic>
        <p:nvPicPr>
          <p:cNvPr id="132" name="Google Shape;132;p23"/>
          <p:cNvPicPr preferRelativeResize="0"/>
          <p:nvPr/>
        </p:nvPicPr>
        <p:blipFill rotWithShape="1">
          <a:blip r:embed="rId3">
            <a:alphaModFix/>
          </a:blip>
          <a:srcRect b="19702" l="16547" r="12435" t="32498"/>
          <a:stretch/>
        </p:blipFill>
        <p:spPr>
          <a:xfrm>
            <a:off x="5388725" y="2832500"/>
            <a:ext cx="2217251" cy="1989627"/>
          </a:xfrm>
          <a:prstGeom prst="rect">
            <a:avLst/>
          </a:prstGeom>
          <a:noFill/>
          <a:ln>
            <a:noFill/>
          </a:ln>
        </p:spPr>
      </p:pic>
      <p:pic>
        <p:nvPicPr>
          <p:cNvPr id="133" name="Google Shape;133;p23"/>
          <p:cNvPicPr preferRelativeResize="0"/>
          <p:nvPr/>
        </p:nvPicPr>
        <p:blipFill rotWithShape="1">
          <a:blip r:embed="rId4">
            <a:alphaModFix/>
          </a:blip>
          <a:srcRect b="26795" l="17703" r="21810" t="31660"/>
          <a:stretch/>
        </p:blipFill>
        <p:spPr>
          <a:xfrm>
            <a:off x="5337150" y="380981"/>
            <a:ext cx="2217251" cy="2030520"/>
          </a:xfrm>
          <a:prstGeom prst="rect">
            <a:avLst/>
          </a:prstGeom>
          <a:noFill/>
          <a:ln>
            <a:noFill/>
          </a:ln>
        </p:spPr>
      </p:pic>
      <p:cxnSp>
        <p:nvCxnSpPr>
          <p:cNvPr id="134" name="Google Shape;134;p23"/>
          <p:cNvCxnSpPr>
            <a:endCxn id="133" idx="1"/>
          </p:cNvCxnSpPr>
          <p:nvPr/>
        </p:nvCxnSpPr>
        <p:spPr>
          <a:xfrm flipH="1" rot="10800000">
            <a:off x="4254450" y="1396241"/>
            <a:ext cx="1082700" cy="370800"/>
          </a:xfrm>
          <a:prstGeom prst="straightConnector1">
            <a:avLst/>
          </a:prstGeom>
          <a:noFill/>
          <a:ln cap="flat" cmpd="sng" w="9525">
            <a:solidFill>
              <a:schemeClr val="dk2"/>
            </a:solidFill>
            <a:prstDash val="solid"/>
            <a:round/>
            <a:headEnd len="med" w="med" type="none"/>
            <a:tailEnd len="med" w="med" type="triangle"/>
          </a:ln>
        </p:spPr>
      </p:cxnSp>
      <p:cxnSp>
        <p:nvCxnSpPr>
          <p:cNvPr id="135" name="Google Shape;135;p23"/>
          <p:cNvCxnSpPr>
            <a:endCxn id="132" idx="1"/>
          </p:cNvCxnSpPr>
          <p:nvPr/>
        </p:nvCxnSpPr>
        <p:spPr>
          <a:xfrm>
            <a:off x="4280225" y="3030213"/>
            <a:ext cx="1108500" cy="797100"/>
          </a:xfrm>
          <a:prstGeom prst="straightConnector1">
            <a:avLst/>
          </a:prstGeom>
          <a:noFill/>
          <a:ln cap="flat" cmpd="sng" w="9525">
            <a:solidFill>
              <a:schemeClr val="dk2"/>
            </a:solidFill>
            <a:prstDash val="solid"/>
            <a:round/>
            <a:headEnd len="med" w="med" type="none"/>
            <a:tailEnd len="med" w="med" type="triangle"/>
          </a:ln>
        </p:spPr>
      </p:cxnSp>
      <p:pic>
        <p:nvPicPr>
          <p:cNvPr id="136" name="Google Shape;136;p23"/>
          <p:cNvPicPr preferRelativeResize="0"/>
          <p:nvPr/>
        </p:nvPicPr>
        <p:blipFill rotWithShape="1">
          <a:blip r:embed="rId5">
            <a:alphaModFix/>
          </a:blip>
          <a:srcRect b="0" l="0" r="0" t="2733"/>
          <a:stretch/>
        </p:blipFill>
        <p:spPr>
          <a:xfrm>
            <a:off x="432475" y="1560700"/>
            <a:ext cx="3821975" cy="1836925"/>
          </a:xfrm>
          <a:prstGeom prst="rect">
            <a:avLst/>
          </a:prstGeom>
          <a:noFill/>
          <a:ln>
            <a:noFill/>
          </a:ln>
        </p:spPr>
      </p:pic>
      <p:sp>
        <p:nvSpPr>
          <p:cNvPr id="137" name="Google Shape;137;p23"/>
          <p:cNvSpPr txBox="1"/>
          <p:nvPr/>
        </p:nvSpPr>
        <p:spPr>
          <a:xfrm>
            <a:off x="335475" y="3997100"/>
            <a:ext cx="38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Expanded </a:t>
            </a:r>
            <a:r>
              <a:rPr lang="en"/>
              <a:t>the whole model to support 3x3 as well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5</a:t>
            </a:r>
            <a:endParaRPr/>
          </a:p>
        </p:txBody>
      </p:sp>
      <p:sp>
        <p:nvSpPr>
          <p:cNvPr id="143" name="Google Shape;143;p24"/>
          <p:cNvSpPr txBox="1"/>
          <p:nvPr>
            <p:ph idx="1" type="body"/>
          </p:nvPr>
        </p:nvSpPr>
        <p:spPr>
          <a:xfrm>
            <a:off x="311700" y="1152475"/>
            <a:ext cx="3787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Developed a basic Python script which communicates with serial port COM8 to enter the binary code of images we’d like to compare to our array of resistors</a:t>
            </a:r>
            <a:endParaRPr/>
          </a:p>
          <a:p>
            <a:pPr indent="-342900" lvl="0" marL="457200" rtl="0" algn="l">
              <a:spcBef>
                <a:spcPts val="0"/>
              </a:spcBef>
              <a:spcAft>
                <a:spcPts val="0"/>
              </a:spcAft>
              <a:buSzPts val="1800"/>
              <a:buChar char="●"/>
            </a:pPr>
            <a:r>
              <a:rPr lang="en"/>
              <a:t>The Python script includes image processing and serial communication</a:t>
            </a:r>
            <a:endParaRPr/>
          </a:p>
        </p:txBody>
      </p:sp>
      <p:pic>
        <p:nvPicPr>
          <p:cNvPr id="144" name="Google Shape;144;p24"/>
          <p:cNvPicPr preferRelativeResize="0"/>
          <p:nvPr/>
        </p:nvPicPr>
        <p:blipFill>
          <a:blip r:embed="rId3">
            <a:alphaModFix/>
          </a:blip>
          <a:stretch>
            <a:fillRect/>
          </a:stretch>
        </p:blipFill>
        <p:spPr>
          <a:xfrm>
            <a:off x="4098904" y="0"/>
            <a:ext cx="5045092"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5 Con’t.</a:t>
            </a:r>
            <a:endParaRPr/>
          </a:p>
        </p:txBody>
      </p:sp>
      <p:sp>
        <p:nvSpPr>
          <p:cNvPr id="150" name="Google Shape;150;p2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Replaced all 9 resistors with 100k potentiometers that can be toggled between HRS and LRS manually</a:t>
            </a:r>
            <a:endParaRPr/>
          </a:p>
          <a:p>
            <a:pPr indent="-342900" lvl="0" marL="457200" rtl="0" algn="l">
              <a:spcBef>
                <a:spcPts val="0"/>
              </a:spcBef>
              <a:spcAft>
                <a:spcPts val="0"/>
              </a:spcAft>
              <a:buSzPts val="1800"/>
              <a:buChar char="●"/>
            </a:pPr>
            <a:r>
              <a:rPr lang="en"/>
              <a:t>Had to change up some of the numbers for the recognition system to still work → HRS=100k (match voltage=4.71V), LRS=17.3k (match voltage=2.22V)</a:t>
            </a:r>
            <a:endParaRPr/>
          </a:p>
          <a:p>
            <a:pPr indent="-342900" lvl="0" marL="457200" rtl="0" algn="l">
              <a:spcBef>
                <a:spcPts val="0"/>
              </a:spcBef>
              <a:spcAft>
                <a:spcPts val="0"/>
              </a:spcAft>
              <a:buSzPts val="1800"/>
              <a:buChar char="●"/>
            </a:pPr>
            <a:r>
              <a:rPr lang="en"/>
              <a:t>Column Current Range → 57-75</a:t>
            </a:r>
            <a:r>
              <a:rPr lang="en"/>
              <a:t>μA for matches</a:t>
            </a:r>
            <a:endParaRPr/>
          </a:p>
        </p:txBody>
      </p:sp>
      <p:pic>
        <p:nvPicPr>
          <p:cNvPr id="151" name="Google Shape;151;p25"/>
          <p:cNvPicPr preferRelativeResize="0"/>
          <p:nvPr/>
        </p:nvPicPr>
        <p:blipFill rotWithShape="1">
          <a:blip r:embed="rId3">
            <a:alphaModFix/>
          </a:blip>
          <a:srcRect b="28771" l="26172" r="25387" t="24016"/>
          <a:stretch/>
        </p:blipFill>
        <p:spPr>
          <a:xfrm>
            <a:off x="6200875" y="2714550"/>
            <a:ext cx="1869151" cy="2428948"/>
          </a:xfrm>
          <a:prstGeom prst="rect">
            <a:avLst/>
          </a:prstGeom>
          <a:noFill/>
          <a:ln>
            <a:noFill/>
          </a:ln>
        </p:spPr>
      </p:pic>
      <p:pic>
        <p:nvPicPr>
          <p:cNvPr id="152" name="Google Shape;152;p25"/>
          <p:cNvPicPr preferRelativeResize="0"/>
          <p:nvPr/>
        </p:nvPicPr>
        <p:blipFill rotWithShape="1">
          <a:blip r:embed="rId4">
            <a:alphaModFix/>
          </a:blip>
          <a:srcRect b="28554" l="25771" r="25776" t="28338"/>
          <a:stretch/>
        </p:blipFill>
        <p:spPr>
          <a:xfrm>
            <a:off x="6200863" y="0"/>
            <a:ext cx="1869174" cy="2217252"/>
          </a:xfrm>
          <a:prstGeom prst="rect">
            <a:avLst/>
          </a:prstGeom>
          <a:noFill/>
          <a:ln>
            <a:noFill/>
          </a:ln>
        </p:spPr>
      </p:pic>
      <p:sp>
        <p:nvSpPr>
          <p:cNvPr id="153" name="Google Shape;153;p25"/>
          <p:cNvSpPr txBox="1"/>
          <p:nvPr/>
        </p:nvSpPr>
        <p:spPr>
          <a:xfrm>
            <a:off x="8187600" y="625500"/>
            <a:ext cx="95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LRS</a:t>
            </a:r>
            <a:endParaRPr/>
          </a:p>
          <a:p>
            <a:pPr indent="0" lvl="0" marL="0" rtl="0" algn="l">
              <a:spcBef>
                <a:spcPts val="0"/>
              </a:spcBef>
              <a:spcAft>
                <a:spcPts val="0"/>
              </a:spcAft>
              <a:buNone/>
            </a:pPr>
            <a:r>
              <a:rPr lang="en"/>
              <a:t>Directly up</a:t>
            </a:r>
            <a:endParaRPr/>
          </a:p>
        </p:txBody>
      </p:sp>
      <p:sp>
        <p:nvSpPr>
          <p:cNvPr id="154" name="Google Shape;154;p25"/>
          <p:cNvSpPr txBox="1"/>
          <p:nvPr/>
        </p:nvSpPr>
        <p:spPr>
          <a:xfrm>
            <a:off x="8187600" y="3405675"/>
            <a:ext cx="889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HRS</a:t>
            </a:r>
            <a:endParaRPr/>
          </a:p>
          <a:p>
            <a:pPr indent="0" lvl="0" marL="0" rtl="0" algn="l">
              <a:spcBef>
                <a:spcPts val="0"/>
              </a:spcBef>
              <a:spcAft>
                <a:spcPts val="0"/>
              </a:spcAft>
              <a:buNone/>
            </a:pPr>
            <a:r>
              <a:rPr lang="en"/>
              <a:t>Turned all the way CW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6</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Wrote up a program to take pictures with my laptop webcam through Python, save the image, use various Python libraries to process the image into a binary code which can be communicated to the Arduino serially to compare the given image to the one encoded in the resistor array</a:t>
            </a:r>
            <a:endParaRPr/>
          </a:p>
          <a:p>
            <a:pPr indent="-334327" lvl="0" marL="457200" rtl="0" algn="l">
              <a:spcBef>
                <a:spcPts val="0"/>
              </a:spcBef>
              <a:spcAft>
                <a:spcPts val="0"/>
              </a:spcAft>
              <a:buSzPct val="100000"/>
              <a:buChar char="●"/>
            </a:pPr>
            <a:r>
              <a:rPr lang="en"/>
              <a:t>Tried a few different methods of image processing: one is to directly grayscale an image and resize it to 3x3 to get a binary code, and the other is to fully binarize the image (into black and white) with OpenCV and then resize it and do the same thing</a:t>
            </a:r>
            <a:endParaRPr/>
          </a:p>
          <a:p>
            <a:pPr indent="-334327" lvl="0" marL="457200" rtl="0" algn="l">
              <a:spcBef>
                <a:spcPts val="0"/>
              </a:spcBef>
              <a:spcAft>
                <a:spcPts val="0"/>
              </a:spcAft>
              <a:buSzPct val="100000"/>
              <a:buChar char="●"/>
            </a:pPr>
            <a:r>
              <a:rPr lang="en"/>
              <a:t>The advantage of the latter method is that lighting issues will be mitigated because even if something is a little darker than pure white, it will detect it as white. Also, it is a bit more lenient in terms of lining up the picture perfectly with the camera because even if a bit outside the image is white, when it is resized to 3x3, the black portion of an edge box will dominate and will come out to the desired value of 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6 Con’t.</a:t>
            </a:r>
            <a:endParaRPr/>
          </a:p>
        </p:txBody>
      </p:sp>
      <p:sp>
        <p:nvSpPr>
          <p:cNvPr id="166" name="Google Shape;16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Was able to generate all 512 combinations of images in a 9x9 matrix of black and white squares</a:t>
            </a:r>
            <a:endParaRPr/>
          </a:p>
          <a:p>
            <a:pPr indent="-342900" lvl="0" marL="457200" rtl="0" algn="l">
              <a:spcBef>
                <a:spcPts val="0"/>
              </a:spcBef>
              <a:spcAft>
                <a:spcPts val="0"/>
              </a:spcAft>
              <a:buSzPts val="1800"/>
              <a:buChar char="●"/>
            </a:pPr>
            <a:r>
              <a:rPr lang="en"/>
              <a:t>Tested various images on various sets of resistances in the memory and found very good accuracy in the tests completed</a:t>
            </a:r>
            <a:endParaRPr/>
          </a:p>
          <a:p>
            <a:pPr indent="-342900" lvl="0" marL="457200" rtl="0" algn="l">
              <a:spcBef>
                <a:spcPts val="0"/>
              </a:spcBef>
              <a:spcAft>
                <a:spcPts val="0"/>
              </a:spcAft>
              <a:buSzPts val="1800"/>
              <a:buChar char="●"/>
            </a:pPr>
            <a:r>
              <a:rPr lang="en"/>
              <a:t>Sometimes there are false negatives due to </a:t>
            </a:r>
            <a:r>
              <a:rPr lang="en"/>
              <a:t>random fluctuations in the measurements by the Arduino and the inability to get perfectly accurate resistances, similar to how memristors aren’t perfect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6 Con’t.</a:t>
            </a:r>
            <a:endParaRPr/>
          </a:p>
        </p:txBody>
      </p:sp>
      <p:pic>
        <p:nvPicPr>
          <p:cNvPr id="172" name="Google Shape;172;p28"/>
          <p:cNvPicPr preferRelativeResize="0"/>
          <p:nvPr/>
        </p:nvPicPr>
        <p:blipFill rotWithShape="1">
          <a:blip r:embed="rId3">
            <a:alphaModFix/>
          </a:blip>
          <a:srcRect b="0" l="0" r="1293" t="0"/>
          <a:stretch/>
        </p:blipFill>
        <p:spPr>
          <a:xfrm>
            <a:off x="59150" y="1999175"/>
            <a:ext cx="9025650" cy="2695850"/>
          </a:xfrm>
          <a:prstGeom prst="rect">
            <a:avLst/>
          </a:prstGeom>
          <a:noFill/>
          <a:ln>
            <a:noFill/>
          </a:ln>
        </p:spPr>
      </p:pic>
      <p:sp>
        <p:nvSpPr>
          <p:cNvPr id="173" name="Google Shape;173;p28"/>
          <p:cNvSpPr txBox="1"/>
          <p:nvPr/>
        </p:nvSpPr>
        <p:spPr>
          <a:xfrm>
            <a:off x="6334750" y="1317425"/>
            <a:ext cx="275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Took camera input and displayed the interpreted image</a:t>
            </a:r>
            <a:endParaRPr/>
          </a:p>
        </p:txBody>
      </p:sp>
      <p:sp>
        <p:nvSpPr>
          <p:cNvPr id="174" name="Google Shape;174;p28"/>
          <p:cNvSpPr txBox="1"/>
          <p:nvPr/>
        </p:nvSpPr>
        <p:spPr>
          <a:xfrm>
            <a:off x="574575" y="1317425"/>
            <a:ext cx="384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Using interpreted image as binary code to send to Arduino to do the image comparison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7</a:t>
            </a:r>
            <a:endParaRPr/>
          </a:p>
        </p:txBody>
      </p:sp>
      <p:sp>
        <p:nvSpPr>
          <p:cNvPr id="180" name="Google Shape;18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Adding another application of the image recognition: if the image taken matches the image encoded into memory, turn on a motor to power a fan to spin CCW, and if it doesn’t match, then the motor will not turn on</a:t>
            </a:r>
            <a:endParaRPr/>
          </a:p>
          <a:p>
            <a:pPr indent="-342900" lvl="0" marL="457200" rtl="0" algn="l">
              <a:spcBef>
                <a:spcPts val="0"/>
              </a:spcBef>
              <a:spcAft>
                <a:spcPts val="0"/>
              </a:spcAft>
              <a:buSzPts val="1800"/>
              <a:buChar char="●"/>
            </a:pPr>
            <a:r>
              <a:rPr lang="en"/>
              <a:t>An all black image can not be used in this system because all black is the code for a guaranteed mismatch to always turn off the motor when the program is closed</a:t>
            </a:r>
            <a:endParaRPr/>
          </a:p>
          <a:p>
            <a:pPr indent="-342900" lvl="0" marL="457200" rtl="0" algn="l">
              <a:spcBef>
                <a:spcPts val="0"/>
              </a:spcBef>
              <a:spcAft>
                <a:spcPts val="0"/>
              </a:spcAft>
              <a:buSzPts val="1800"/>
              <a:buChar char="●"/>
            </a:pPr>
            <a:r>
              <a:rPr lang="en"/>
              <a:t>Also provided an </a:t>
            </a:r>
            <a:r>
              <a:rPr lang="en"/>
              <a:t>enhanced feature where the program doesn’t have to be closed and reopened to take another image, and now typing in the word ‘next’ will rerun it properly</a:t>
            </a:r>
            <a:endParaRPr/>
          </a:p>
          <a:p>
            <a:pPr indent="-342900" lvl="0" marL="457200" rtl="0" algn="l">
              <a:spcBef>
                <a:spcPts val="0"/>
              </a:spcBef>
              <a:spcAft>
                <a:spcPts val="0"/>
              </a:spcAft>
              <a:buSzPts val="1800"/>
              <a:buChar char="●"/>
            </a:pPr>
            <a:r>
              <a:rPr lang="en"/>
              <a:t>Developed a GUI for Jeelka’s project to help simplify communication between a microcontroller and a memristor chip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Week 7 Con’t. - Setup Diagram</a:t>
            </a:r>
            <a:endParaRPr/>
          </a:p>
        </p:txBody>
      </p:sp>
      <p:pic>
        <p:nvPicPr>
          <p:cNvPr id="186" name="Google Shape;186;p30"/>
          <p:cNvPicPr preferRelativeResize="0"/>
          <p:nvPr/>
        </p:nvPicPr>
        <p:blipFill>
          <a:blip r:embed="rId3">
            <a:alphaModFix/>
          </a:blip>
          <a:stretch>
            <a:fillRect/>
          </a:stretch>
        </p:blipFill>
        <p:spPr>
          <a:xfrm>
            <a:off x="2264774" y="1146600"/>
            <a:ext cx="4614451" cy="3460850"/>
          </a:xfrm>
          <a:prstGeom prst="rect">
            <a:avLst/>
          </a:prstGeom>
          <a:noFill/>
          <a:ln>
            <a:noFill/>
          </a:ln>
        </p:spPr>
      </p:pic>
      <p:sp>
        <p:nvSpPr>
          <p:cNvPr id="187" name="Google Shape;187;p30"/>
          <p:cNvSpPr txBox="1"/>
          <p:nvPr/>
        </p:nvSpPr>
        <p:spPr>
          <a:xfrm>
            <a:off x="7038775" y="3017375"/>
            <a:ext cx="125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3x3 Array of Variable Resistors</a:t>
            </a:r>
            <a:endParaRPr/>
          </a:p>
        </p:txBody>
      </p:sp>
      <p:sp>
        <p:nvSpPr>
          <p:cNvPr id="188" name="Google Shape;188;p30"/>
          <p:cNvSpPr txBox="1"/>
          <p:nvPr/>
        </p:nvSpPr>
        <p:spPr>
          <a:xfrm>
            <a:off x="3850050" y="4607450"/>
            <a:ext cx="144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Microcontroller</a:t>
            </a:r>
            <a:endParaRPr/>
          </a:p>
        </p:txBody>
      </p:sp>
      <p:sp>
        <p:nvSpPr>
          <p:cNvPr id="189" name="Google Shape;189;p30"/>
          <p:cNvSpPr txBox="1"/>
          <p:nvPr/>
        </p:nvSpPr>
        <p:spPr>
          <a:xfrm>
            <a:off x="519725" y="3271875"/>
            <a:ext cx="158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LTC2645 Demo Board (PWM-to-DAC)</a:t>
            </a:r>
            <a:endParaRPr/>
          </a:p>
        </p:txBody>
      </p:sp>
      <p:sp>
        <p:nvSpPr>
          <p:cNvPr id="190" name="Google Shape;190;p30"/>
          <p:cNvSpPr txBox="1"/>
          <p:nvPr/>
        </p:nvSpPr>
        <p:spPr>
          <a:xfrm>
            <a:off x="403625" y="1621800"/>
            <a:ext cx="18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External Power Supply + Motor/Fan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372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7 Con’t. - Conceptual Diagram</a:t>
            </a:r>
            <a:endParaRPr/>
          </a:p>
        </p:txBody>
      </p:sp>
      <p:pic>
        <p:nvPicPr>
          <p:cNvPr id="196" name="Google Shape;196;p31"/>
          <p:cNvPicPr preferRelativeResize="0"/>
          <p:nvPr/>
        </p:nvPicPr>
        <p:blipFill>
          <a:blip r:embed="rId3">
            <a:alphaModFix/>
          </a:blip>
          <a:stretch>
            <a:fillRect/>
          </a:stretch>
        </p:blipFill>
        <p:spPr>
          <a:xfrm>
            <a:off x="2343100" y="1085475"/>
            <a:ext cx="4457804" cy="3820975"/>
          </a:xfrm>
          <a:prstGeom prst="rect">
            <a:avLst/>
          </a:prstGeom>
          <a:noFill/>
          <a:ln>
            <a:noFill/>
          </a:ln>
        </p:spPr>
      </p:pic>
      <p:sp>
        <p:nvSpPr>
          <p:cNvPr id="197" name="Google Shape;197;p31"/>
          <p:cNvSpPr txBox="1"/>
          <p:nvPr/>
        </p:nvSpPr>
        <p:spPr>
          <a:xfrm>
            <a:off x="0" y="2257213"/>
            <a:ext cx="234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First column can be seen to match high voltage with high resistance and low voltage with low resistance to produce a current around 260 microamperes</a:t>
            </a:r>
            <a:endParaRPr/>
          </a:p>
        </p:txBody>
      </p:sp>
      <p:sp>
        <p:nvSpPr>
          <p:cNvPr id="198" name="Google Shape;198;p31"/>
          <p:cNvSpPr txBox="1"/>
          <p:nvPr/>
        </p:nvSpPr>
        <p:spPr>
          <a:xfrm>
            <a:off x="6926200" y="1067925"/>
            <a:ext cx="1906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Second column has a mismatch in the middle row that produces too low of a current, throwing off the column total</a:t>
            </a:r>
            <a:endParaRPr/>
          </a:p>
        </p:txBody>
      </p:sp>
      <p:sp>
        <p:nvSpPr>
          <p:cNvPr id="199" name="Google Shape;199;p31"/>
          <p:cNvSpPr txBox="1"/>
          <p:nvPr/>
        </p:nvSpPr>
        <p:spPr>
          <a:xfrm>
            <a:off x="6926200" y="3184600"/>
            <a:ext cx="1906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Third column has a mismatch in the first row that produces too high of a current, also throwing off the column total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1</a:t>
            </a:r>
            <a:endParaRPr/>
          </a:p>
        </p:txBody>
      </p:sp>
      <p:sp>
        <p:nvSpPr>
          <p:cNvPr id="60" name="Google Shape;60;p14"/>
          <p:cNvSpPr txBox="1"/>
          <p:nvPr>
            <p:ph idx="1" type="body"/>
          </p:nvPr>
        </p:nvSpPr>
        <p:spPr>
          <a:xfrm>
            <a:off x="311700" y="1152475"/>
            <a:ext cx="8520600" cy="147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Learned how to use Arduino, developed basic circuits and tested them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Created a prototype circuit w/ Arduino to function as an Ohmmeter that can read off the resistance values of a 2x2 matrix of unknown resistors--uses Analog Pins between each unknown resistor</a:t>
            </a:r>
            <a:endParaRPr sz="2500"/>
          </a:p>
        </p:txBody>
      </p:sp>
      <p:pic>
        <p:nvPicPr>
          <p:cNvPr id="61" name="Google Shape;61;p14"/>
          <p:cNvPicPr preferRelativeResize="0"/>
          <p:nvPr/>
        </p:nvPicPr>
        <p:blipFill>
          <a:blip r:embed="rId3">
            <a:alphaModFix/>
          </a:blip>
          <a:stretch>
            <a:fillRect/>
          </a:stretch>
        </p:blipFill>
        <p:spPr>
          <a:xfrm>
            <a:off x="3106238" y="2765325"/>
            <a:ext cx="2931531" cy="2208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8</a:t>
            </a:r>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Connected Raspberry Pi 3 to laptop screen using VNC Viewer, set up serial connection between the Raspberry Pi and Arduino</a:t>
            </a:r>
            <a:endParaRPr/>
          </a:p>
          <a:p>
            <a:pPr indent="-342900" lvl="0" marL="457200" rtl="0" algn="l">
              <a:spcBef>
                <a:spcPts val="0"/>
              </a:spcBef>
              <a:spcAft>
                <a:spcPts val="0"/>
              </a:spcAft>
              <a:buSzPts val="1800"/>
              <a:buChar char="●"/>
            </a:pPr>
            <a:r>
              <a:rPr lang="en"/>
              <a:t>GUI for Jeelka now has multiple forms so that she can individually address and perform operations on memristors, or she can address an entire column and program it</a:t>
            </a:r>
            <a:endParaRPr/>
          </a:p>
        </p:txBody>
      </p:sp>
      <p:pic>
        <p:nvPicPr>
          <p:cNvPr id="206" name="Google Shape;206;p32"/>
          <p:cNvPicPr preferRelativeResize="0"/>
          <p:nvPr/>
        </p:nvPicPr>
        <p:blipFill rotWithShape="1">
          <a:blip r:embed="rId3">
            <a:alphaModFix/>
          </a:blip>
          <a:srcRect b="22402" l="0" r="0" t="0"/>
          <a:stretch/>
        </p:blipFill>
        <p:spPr>
          <a:xfrm>
            <a:off x="3377663" y="2672125"/>
            <a:ext cx="2388676" cy="2471373"/>
          </a:xfrm>
          <a:prstGeom prst="rect">
            <a:avLst/>
          </a:prstGeom>
          <a:noFill/>
          <a:ln>
            <a:noFill/>
          </a:ln>
        </p:spPr>
      </p:pic>
      <p:pic>
        <p:nvPicPr>
          <p:cNvPr id="207" name="Google Shape;207;p32"/>
          <p:cNvPicPr preferRelativeResize="0"/>
          <p:nvPr/>
        </p:nvPicPr>
        <p:blipFill>
          <a:blip r:embed="rId4">
            <a:alphaModFix/>
          </a:blip>
          <a:stretch>
            <a:fillRect/>
          </a:stretch>
        </p:blipFill>
        <p:spPr>
          <a:xfrm>
            <a:off x="6481950" y="2802550"/>
            <a:ext cx="1962150" cy="1209675"/>
          </a:xfrm>
          <a:prstGeom prst="rect">
            <a:avLst/>
          </a:prstGeom>
          <a:noFill/>
          <a:ln>
            <a:noFill/>
          </a:ln>
        </p:spPr>
      </p:pic>
      <p:pic>
        <p:nvPicPr>
          <p:cNvPr id="208" name="Google Shape;208;p32"/>
          <p:cNvPicPr preferRelativeResize="0"/>
          <p:nvPr/>
        </p:nvPicPr>
        <p:blipFill>
          <a:blip r:embed="rId5">
            <a:alphaModFix/>
          </a:blip>
          <a:stretch>
            <a:fillRect/>
          </a:stretch>
        </p:blipFill>
        <p:spPr>
          <a:xfrm>
            <a:off x="864363" y="2826363"/>
            <a:ext cx="1914525" cy="1162050"/>
          </a:xfrm>
          <a:prstGeom prst="rect">
            <a:avLst/>
          </a:prstGeom>
          <a:noFill/>
          <a:ln>
            <a:noFill/>
          </a:ln>
        </p:spPr>
      </p:pic>
      <p:pic>
        <p:nvPicPr>
          <p:cNvPr id="209" name="Google Shape;209;p32"/>
          <p:cNvPicPr preferRelativeResize="0"/>
          <p:nvPr/>
        </p:nvPicPr>
        <p:blipFill>
          <a:blip r:embed="rId6">
            <a:alphaModFix/>
          </a:blip>
          <a:stretch>
            <a:fillRect/>
          </a:stretch>
        </p:blipFill>
        <p:spPr>
          <a:xfrm>
            <a:off x="1403488" y="3827275"/>
            <a:ext cx="1914525" cy="116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3"/>
          <p:cNvSpPr txBox="1"/>
          <p:nvPr>
            <p:ph type="title"/>
          </p:nvPr>
        </p:nvSpPr>
        <p:spPr>
          <a:xfrm>
            <a:off x="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8 Con’t.</a:t>
            </a:r>
            <a:endParaRPr/>
          </a:p>
        </p:txBody>
      </p:sp>
      <p:pic>
        <p:nvPicPr>
          <p:cNvPr id="215" name="Google Shape;215;p33"/>
          <p:cNvPicPr preferRelativeResize="0"/>
          <p:nvPr/>
        </p:nvPicPr>
        <p:blipFill rotWithShape="1">
          <a:blip r:embed="rId3">
            <a:alphaModFix/>
          </a:blip>
          <a:srcRect b="0" l="1361" r="0" t="0"/>
          <a:stretch/>
        </p:blipFill>
        <p:spPr>
          <a:xfrm>
            <a:off x="2453275" y="56975"/>
            <a:ext cx="4237451" cy="1866900"/>
          </a:xfrm>
          <a:prstGeom prst="rect">
            <a:avLst/>
          </a:prstGeom>
          <a:noFill/>
          <a:ln>
            <a:noFill/>
          </a:ln>
        </p:spPr>
      </p:pic>
      <p:sp>
        <p:nvSpPr>
          <p:cNvPr id="216" name="Google Shape;216;p33"/>
          <p:cNvSpPr txBox="1"/>
          <p:nvPr/>
        </p:nvSpPr>
        <p:spPr>
          <a:xfrm>
            <a:off x="152400" y="1676075"/>
            <a:ext cx="12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Row = 0</a:t>
            </a:r>
            <a:endParaRPr/>
          </a:p>
        </p:txBody>
      </p:sp>
      <p:pic>
        <p:nvPicPr>
          <p:cNvPr id="217" name="Google Shape;217;p33"/>
          <p:cNvPicPr preferRelativeResize="0"/>
          <p:nvPr/>
        </p:nvPicPr>
        <p:blipFill>
          <a:blip r:embed="rId4">
            <a:alphaModFix/>
          </a:blip>
          <a:stretch>
            <a:fillRect/>
          </a:stretch>
        </p:blipFill>
        <p:spPr>
          <a:xfrm>
            <a:off x="4968374" y="2063350"/>
            <a:ext cx="4050119" cy="2914824"/>
          </a:xfrm>
          <a:prstGeom prst="rect">
            <a:avLst/>
          </a:prstGeom>
          <a:noFill/>
          <a:ln>
            <a:noFill/>
          </a:ln>
        </p:spPr>
      </p:pic>
      <p:sp>
        <p:nvSpPr>
          <p:cNvPr id="218" name="Google Shape;218;p33"/>
          <p:cNvSpPr txBox="1"/>
          <p:nvPr/>
        </p:nvSpPr>
        <p:spPr>
          <a:xfrm>
            <a:off x="7763400" y="1523675"/>
            <a:ext cx="134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1&lt;=Row&lt;=8</a:t>
            </a:r>
            <a:endParaRPr/>
          </a:p>
        </p:txBody>
      </p:sp>
      <p:cxnSp>
        <p:nvCxnSpPr>
          <p:cNvPr id="219" name="Google Shape;219;p33"/>
          <p:cNvCxnSpPr>
            <a:stCxn id="215" idx="1"/>
            <a:endCxn id="216" idx="0"/>
          </p:cNvCxnSpPr>
          <p:nvPr/>
        </p:nvCxnSpPr>
        <p:spPr>
          <a:xfrm flipH="1">
            <a:off x="766375" y="990425"/>
            <a:ext cx="1686900" cy="6858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3"/>
          <p:cNvCxnSpPr>
            <a:stCxn id="215" idx="3"/>
            <a:endCxn id="218" idx="0"/>
          </p:cNvCxnSpPr>
          <p:nvPr/>
        </p:nvCxnSpPr>
        <p:spPr>
          <a:xfrm>
            <a:off x="6690725" y="990425"/>
            <a:ext cx="1743300" cy="533400"/>
          </a:xfrm>
          <a:prstGeom prst="straightConnector1">
            <a:avLst/>
          </a:prstGeom>
          <a:noFill/>
          <a:ln cap="flat" cmpd="sng" w="9525">
            <a:solidFill>
              <a:schemeClr val="dk2"/>
            </a:solidFill>
            <a:prstDash val="solid"/>
            <a:round/>
            <a:headEnd len="med" w="med" type="none"/>
            <a:tailEnd len="med" w="med" type="triangle"/>
          </a:ln>
        </p:spPr>
      </p:cxnSp>
      <p:pic>
        <p:nvPicPr>
          <p:cNvPr id="221" name="Google Shape;221;p33"/>
          <p:cNvPicPr preferRelativeResize="0"/>
          <p:nvPr/>
        </p:nvPicPr>
        <p:blipFill>
          <a:blip r:embed="rId5">
            <a:alphaModFix/>
          </a:blip>
          <a:stretch>
            <a:fillRect/>
          </a:stretch>
        </p:blipFill>
        <p:spPr>
          <a:xfrm>
            <a:off x="152400" y="2234525"/>
            <a:ext cx="4663574" cy="25724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2</a:t>
            </a:r>
            <a:endParaRPr/>
          </a:p>
        </p:txBody>
      </p:sp>
      <p:sp>
        <p:nvSpPr>
          <p:cNvPr id="67" name="Google Shape;67;p15"/>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Issues with original design: impractical for larger size arrays (requires too many analog pins using the subtractive voltage method)</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New design: try NxM matrix with only one reference resistor at the bottom of each column, which would require M analog pins rather than the previous N*M analog pins</a:t>
            </a:r>
            <a:endParaRPr sz="1100">
              <a:solidFill>
                <a:schemeClr val="dk1"/>
              </a:solidFill>
            </a:endParaRPr>
          </a:p>
          <a:p>
            <a:pPr indent="457200" lvl="0" marL="457200" rtl="0" algn="l">
              <a:spcBef>
                <a:spcPts val="0"/>
              </a:spcBef>
              <a:spcAft>
                <a:spcPts val="0"/>
              </a:spcAft>
              <a:buClr>
                <a:schemeClr val="dk1"/>
              </a:buClr>
              <a:buSzPts val="1100"/>
              <a:buFont typeface="Arial"/>
              <a:buNone/>
            </a:pPr>
            <a:r>
              <a:rPr lang="en" sz="1100">
                <a:solidFill>
                  <a:schemeClr val="dk1"/>
                </a:solidFill>
              </a:rPr>
              <a:t>Issues: unwanted current paths cause inaccurate resistance readings--for example, applying a voltage to one row and holding the others at 0V would cause unwanted current paths to branch off, and the current through the reference resistor wouldn’t equal the current through the desired resistor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Next idea: mimic our 1T1R model by putting a transistor in series with each resistor to control the direction of current flow, not allowing any backtracking of current into undesired rows--current through reference==current through unknown</a:t>
            </a:r>
            <a:endParaRPr sz="1100">
              <a:solidFill>
                <a:schemeClr val="dk1"/>
              </a:solidFill>
            </a:endParaRPr>
          </a:p>
          <a:p>
            <a:pPr indent="0" lvl="0" marL="457200" rtl="0" algn="l">
              <a:spcBef>
                <a:spcPts val="0"/>
              </a:spcBef>
              <a:spcAft>
                <a:spcPts val="0"/>
              </a:spcAft>
              <a:buClr>
                <a:schemeClr val="dk1"/>
              </a:buClr>
              <a:buSzPts val="1100"/>
              <a:buFont typeface="Arial"/>
              <a:buNone/>
            </a:pPr>
            <a:r>
              <a:rPr lang="en" sz="1100">
                <a:solidFill>
                  <a:schemeClr val="dk1"/>
                </a:solidFill>
              </a:rPr>
              <a:t>	Issues: Figuring out how to minimize current leakage, how to properly get transistors in either the “off” state or “saturation” and not “ohmic/linear”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Diode Method: Hook up each resistor in series with a diode so that applying a voltage in one row will not leak current into a different row because the diode will control the direction of current flow. I drew up a schematic on LTSpice, and breadboarded with LEDs as diodes. Program: RRamArrayModel (addressing individual resistor/diode combinations in 2x2 array).</a:t>
            </a:r>
            <a:endParaRPr sz="1100">
              <a:solidFill>
                <a:schemeClr val="dk1"/>
              </a:solidFill>
            </a:endParaRPr>
          </a:p>
          <a:p>
            <a:pPr indent="0" lvl="0" marL="457200" rtl="0" algn="l">
              <a:spcBef>
                <a:spcPts val="0"/>
              </a:spcBef>
              <a:spcAft>
                <a:spcPts val="0"/>
              </a:spcAft>
              <a:buClr>
                <a:schemeClr val="dk1"/>
              </a:buClr>
              <a:buSzPts val="1100"/>
              <a:buFont typeface="Arial"/>
              <a:buNone/>
            </a:pPr>
            <a:r>
              <a:rPr lang="en" sz="1100">
                <a:solidFill>
                  <a:schemeClr val="dk1"/>
                </a:solidFill>
              </a:rPr>
              <a:t>	Issues: No direct way to get resistance/voltage drop over the diodes, since they are non-linear, so we can’t get accurate readings of the resistors themselves. However, it seems like it can definitely distinguish between HRS and LRS. Sarah might have an idea for how to deal with the diode resistance.</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3</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lang="en">
                <a:solidFill>
                  <a:schemeClr val="dk1"/>
                </a:solidFill>
              </a:rPr>
              <a:t>Turns out, the yellow-green LEDs I’m using operate in the 1.7-1.8V forwarding voltage range, meaning I can use this to get a much more accurate feel for the voltage drop over the resistor it is in series with in its cell</a:t>
            </a:r>
            <a:endParaRPr>
              <a:solidFill>
                <a:schemeClr val="dk1"/>
              </a:solidFill>
            </a:endParaRPr>
          </a:p>
          <a:p>
            <a:pPr indent="0" lvl="0" marL="457200" rtl="0" algn="l">
              <a:spcBef>
                <a:spcPts val="1200"/>
              </a:spcBef>
              <a:spcAft>
                <a:spcPts val="0"/>
              </a:spcAft>
              <a:buNone/>
            </a:pPr>
            <a:r>
              <a:rPr lang="en">
                <a:solidFill>
                  <a:schemeClr val="dk1"/>
                </a:solidFill>
              </a:rPr>
              <a:t>→ This is useful because now our decision of LRS and HRS will be very clear and accurate, so we can demonstrate the “set” and “reset” types of stages that we do with the memristors with potentiometers that have variable resistance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It seems that when multiple rows are activated at the same time, they act as if they are in parallel so the effective resistance of the resistances in the cells can’t simply be added, but their currents can, which is how VMM works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3 Con’t.</a:t>
            </a:r>
            <a:endParaRPr/>
          </a:p>
        </p:txBody>
      </p:sp>
      <p:pic>
        <p:nvPicPr>
          <p:cNvPr id="79" name="Google Shape;79;p17" title="IMG_5915.mov">
            <a:hlinkClick r:id="rId3"/>
          </p:cNvPr>
          <p:cNvPicPr preferRelativeResize="0"/>
          <p:nvPr/>
        </p:nvPicPr>
        <p:blipFill>
          <a:blip r:embed="rId4">
            <a:alphaModFix/>
          </a:blip>
          <a:stretch>
            <a:fillRect/>
          </a:stretch>
        </p:blipFill>
        <p:spPr>
          <a:xfrm>
            <a:off x="152400" y="1170125"/>
            <a:ext cx="4572000" cy="3429000"/>
          </a:xfrm>
          <a:prstGeom prst="rect">
            <a:avLst/>
          </a:prstGeom>
          <a:noFill/>
          <a:ln>
            <a:noFill/>
          </a:ln>
        </p:spPr>
      </p:pic>
      <p:pic>
        <p:nvPicPr>
          <p:cNvPr id="80" name="Google Shape;80;p17"/>
          <p:cNvPicPr preferRelativeResize="0"/>
          <p:nvPr/>
        </p:nvPicPr>
        <p:blipFill>
          <a:blip r:embed="rId5">
            <a:alphaModFix/>
          </a:blip>
          <a:stretch>
            <a:fillRect/>
          </a:stretch>
        </p:blipFill>
        <p:spPr>
          <a:xfrm>
            <a:off x="5000230" y="1170125"/>
            <a:ext cx="3415913"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3 Con’t.</a:t>
            </a:r>
            <a:endParaRPr/>
          </a:p>
        </p:txBody>
      </p:sp>
      <p:sp>
        <p:nvSpPr>
          <p:cNvPr id="86" name="Google Shape;86;p18"/>
          <p:cNvSpPr txBox="1"/>
          <p:nvPr>
            <p:ph idx="1" type="body"/>
          </p:nvPr>
        </p:nvSpPr>
        <p:spPr>
          <a:xfrm>
            <a:off x="311700" y="1152475"/>
            <a:ext cx="8520600" cy="1078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Designed a project where data is taken from an ultrasonic sensor and turned into an input vector of voltages, and the input vector is multiplied into a 2x2 matrix of “set” resistances (weights), and the current sums for each column are used to determine which way to spin the motor.</a:t>
            </a:r>
            <a:endParaRPr sz="1400"/>
          </a:p>
        </p:txBody>
      </p:sp>
      <p:pic>
        <p:nvPicPr>
          <p:cNvPr id="87" name="Google Shape;87;p18"/>
          <p:cNvPicPr preferRelativeResize="0"/>
          <p:nvPr/>
        </p:nvPicPr>
        <p:blipFill>
          <a:blip r:embed="rId3">
            <a:alphaModFix/>
          </a:blip>
          <a:stretch>
            <a:fillRect/>
          </a:stretch>
        </p:blipFill>
        <p:spPr>
          <a:xfrm>
            <a:off x="2666125" y="2022450"/>
            <a:ext cx="3489882" cy="2607725"/>
          </a:xfrm>
          <a:prstGeom prst="rect">
            <a:avLst/>
          </a:prstGeom>
          <a:noFill/>
          <a:ln>
            <a:noFill/>
          </a:ln>
        </p:spPr>
      </p:pic>
      <p:cxnSp>
        <p:nvCxnSpPr>
          <p:cNvPr id="88" name="Google Shape;88;p18"/>
          <p:cNvCxnSpPr/>
          <p:nvPr/>
        </p:nvCxnSpPr>
        <p:spPr>
          <a:xfrm flipH="1" rot="10800000">
            <a:off x="3210150" y="4177475"/>
            <a:ext cx="1005300" cy="580200"/>
          </a:xfrm>
          <a:prstGeom prst="straightConnector1">
            <a:avLst/>
          </a:prstGeom>
          <a:noFill/>
          <a:ln cap="flat" cmpd="sng" w="9525">
            <a:solidFill>
              <a:schemeClr val="dk2"/>
            </a:solidFill>
            <a:prstDash val="solid"/>
            <a:round/>
            <a:headEnd len="med" w="med" type="none"/>
            <a:tailEnd len="med" w="med" type="none"/>
          </a:ln>
        </p:spPr>
      </p:cxnSp>
      <p:cxnSp>
        <p:nvCxnSpPr>
          <p:cNvPr id="89" name="Google Shape;89;p18"/>
          <p:cNvCxnSpPr/>
          <p:nvPr/>
        </p:nvCxnSpPr>
        <p:spPr>
          <a:xfrm flipH="1" rot="10800000">
            <a:off x="4666825" y="4177475"/>
            <a:ext cx="822600" cy="554400"/>
          </a:xfrm>
          <a:prstGeom prst="straightConnector1">
            <a:avLst/>
          </a:prstGeom>
          <a:noFill/>
          <a:ln cap="flat" cmpd="sng" w="9525">
            <a:solidFill>
              <a:schemeClr val="dk2"/>
            </a:solidFill>
            <a:prstDash val="solid"/>
            <a:round/>
            <a:headEnd len="med" w="med" type="none"/>
            <a:tailEnd len="med" w="med" type="none"/>
          </a:ln>
        </p:spPr>
      </p:cxnSp>
      <p:sp>
        <p:nvSpPr>
          <p:cNvPr id="90" name="Google Shape;90;p18"/>
          <p:cNvSpPr txBox="1"/>
          <p:nvPr/>
        </p:nvSpPr>
        <p:spPr>
          <a:xfrm>
            <a:off x="2153100" y="4743575"/>
            <a:ext cx="474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Vector (Column Current Sums from V x G = I)</a:t>
            </a:r>
            <a:endParaRPr/>
          </a:p>
        </p:txBody>
      </p:sp>
      <p:cxnSp>
        <p:nvCxnSpPr>
          <p:cNvPr id="91" name="Google Shape;91;p18"/>
          <p:cNvCxnSpPr/>
          <p:nvPr/>
        </p:nvCxnSpPr>
        <p:spPr>
          <a:xfrm flipH="1">
            <a:off x="3545300" y="1933100"/>
            <a:ext cx="12900" cy="1895100"/>
          </a:xfrm>
          <a:prstGeom prst="straightConnector1">
            <a:avLst/>
          </a:prstGeom>
          <a:noFill/>
          <a:ln cap="flat" cmpd="sng" w="9525">
            <a:solidFill>
              <a:schemeClr val="dk2"/>
            </a:solidFill>
            <a:prstDash val="solid"/>
            <a:round/>
            <a:headEnd len="med" w="med" type="none"/>
            <a:tailEnd len="med" w="med" type="none"/>
          </a:ln>
        </p:spPr>
      </p:cxnSp>
      <p:cxnSp>
        <p:nvCxnSpPr>
          <p:cNvPr id="92" name="Google Shape;92;p18"/>
          <p:cNvCxnSpPr/>
          <p:nvPr/>
        </p:nvCxnSpPr>
        <p:spPr>
          <a:xfrm rot="10800000">
            <a:off x="2655825" y="3828075"/>
            <a:ext cx="889500" cy="0"/>
          </a:xfrm>
          <a:prstGeom prst="straightConnector1">
            <a:avLst/>
          </a:prstGeom>
          <a:noFill/>
          <a:ln cap="flat" cmpd="sng" w="9525">
            <a:solidFill>
              <a:schemeClr val="dk2"/>
            </a:solidFill>
            <a:prstDash val="solid"/>
            <a:round/>
            <a:headEnd len="med" w="med" type="none"/>
            <a:tailEnd len="med" w="med" type="none"/>
          </a:ln>
        </p:spPr>
      </p:cxnSp>
      <p:sp>
        <p:nvSpPr>
          <p:cNvPr id="93" name="Google Shape;93;p18"/>
          <p:cNvSpPr txBox="1"/>
          <p:nvPr/>
        </p:nvSpPr>
        <p:spPr>
          <a:xfrm>
            <a:off x="580400" y="2365725"/>
            <a:ext cx="208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Vector</a:t>
            </a:r>
            <a:endParaRPr/>
          </a:p>
          <a:p>
            <a:pPr indent="0" lvl="0" marL="0" rtl="0" algn="l">
              <a:spcBef>
                <a:spcPts val="0"/>
              </a:spcBef>
              <a:spcAft>
                <a:spcPts val="0"/>
              </a:spcAft>
              <a:buNone/>
            </a:pPr>
            <a:r>
              <a:rPr lang="en"/>
              <a:t>(Voltages determined by sensor)</a:t>
            </a:r>
            <a:endParaRPr/>
          </a:p>
        </p:txBody>
      </p:sp>
      <p:cxnSp>
        <p:nvCxnSpPr>
          <p:cNvPr id="94" name="Google Shape;94;p18"/>
          <p:cNvCxnSpPr/>
          <p:nvPr/>
        </p:nvCxnSpPr>
        <p:spPr>
          <a:xfrm>
            <a:off x="4718400" y="2023350"/>
            <a:ext cx="0" cy="1766100"/>
          </a:xfrm>
          <a:prstGeom prst="straightConnector1">
            <a:avLst/>
          </a:prstGeom>
          <a:noFill/>
          <a:ln cap="flat" cmpd="sng" w="9525">
            <a:solidFill>
              <a:schemeClr val="dk2"/>
            </a:solidFill>
            <a:prstDash val="solid"/>
            <a:round/>
            <a:headEnd len="med" w="med" type="none"/>
            <a:tailEnd len="med" w="med" type="none"/>
          </a:ln>
        </p:spPr>
      </p:cxnSp>
      <p:cxnSp>
        <p:nvCxnSpPr>
          <p:cNvPr id="95" name="Google Shape;95;p18"/>
          <p:cNvCxnSpPr/>
          <p:nvPr/>
        </p:nvCxnSpPr>
        <p:spPr>
          <a:xfrm flipH="1" rot="10800000">
            <a:off x="3519525" y="3802300"/>
            <a:ext cx="2629800" cy="12900"/>
          </a:xfrm>
          <a:prstGeom prst="straightConnector1">
            <a:avLst/>
          </a:prstGeom>
          <a:noFill/>
          <a:ln cap="flat" cmpd="sng" w="9525">
            <a:solidFill>
              <a:schemeClr val="dk2"/>
            </a:solidFill>
            <a:prstDash val="solid"/>
            <a:round/>
            <a:headEnd len="med" w="med" type="none"/>
            <a:tailEnd len="med" w="med" type="none"/>
          </a:ln>
        </p:spPr>
      </p:cxnSp>
      <p:cxnSp>
        <p:nvCxnSpPr>
          <p:cNvPr id="96" name="Google Shape;96;p18"/>
          <p:cNvCxnSpPr/>
          <p:nvPr/>
        </p:nvCxnSpPr>
        <p:spPr>
          <a:xfrm>
            <a:off x="3545325" y="2951500"/>
            <a:ext cx="2616900" cy="0"/>
          </a:xfrm>
          <a:prstGeom prst="straightConnector1">
            <a:avLst/>
          </a:prstGeom>
          <a:noFill/>
          <a:ln cap="flat" cmpd="sng" w="9525">
            <a:solidFill>
              <a:schemeClr val="dk2"/>
            </a:solidFill>
            <a:prstDash val="solid"/>
            <a:round/>
            <a:headEnd len="med" w="med" type="none"/>
            <a:tailEnd len="med" w="med" type="none"/>
          </a:ln>
        </p:spPr>
      </p:cxnSp>
      <p:sp>
        <p:nvSpPr>
          <p:cNvPr id="97" name="Google Shape;97;p18"/>
          <p:cNvSpPr txBox="1"/>
          <p:nvPr/>
        </p:nvSpPr>
        <p:spPr>
          <a:xfrm>
            <a:off x="6162225" y="2598600"/>
            <a:ext cx="184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 Matrix</a:t>
            </a:r>
            <a:endParaRPr/>
          </a:p>
          <a:p>
            <a:pPr indent="0" lvl="0" marL="0" rtl="0" algn="l">
              <a:spcBef>
                <a:spcPts val="0"/>
              </a:spcBef>
              <a:spcAft>
                <a:spcPts val="0"/>
              </a:spcAft>
              <a:buNone/>
            </a:pPr>
            <a:r>
              <a:rPr lang="en"/>
              <a:t>(Resistances we 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3 Con’t.</a:t>
            </a:r>
            <a:endParaRPr/>
          </a:p>
        </p:txBody>
      </p:sp>
      <p:pic>
        <p:nvPicPr>
          <p:cNvPr id="103" name="Google Shape;103;p19" title="IMG_5918.MOV">
            <a:hlinkClick r:id="rId3"/>
          </p:cNvPr>
          <p:cNvPicPr preferRelativeResize="0"/>
          <p:nvPr/>
        </p:nvPicPr>
        <p:blipFill>
          <a:blip r:embed="rId4">
            <a:alphaModFix/>
          </a:blip>
          <a:stretch>
            <a:fillRect/>
          </a:stretch>
        </p:blipFill>
        <p:spPr>
          <a:xfrm>
            <a:off x="152400" y="1017725"/>
            <a:ext cx="4572000" cy="3429000"/>
          </a:xfrm>
          <a:prstGeom prst="rect">
            <a:avLst/>
          </a:prstGeom>
          <a:noFill/>
          <a:ln>
            <a:noFill/>
          </a:ln>
        </p:spPr>
      </p:pic>
      <p:pic>
        <p:nvPicPr>
          <p:cNvPr id="104" name="Google Shape;104;p19" title="IMG_5919.MOV">
            <a:hlinkClick r:id="rId5"/>
          </p:cNvPr>
          <p:cNvPicPr preferRelativeResize="0"/>
          <p:nvPr/>
        </p:nvPicPr>
        <p:blipFill>
          <a:blip r:embed="rId6">
            <a:alphaModFix/>
          </a:blip>
          <a:stretch>
            <a:fillRect/>
          </a:stretch>
        </p:blipFill>
        <p:spPr>
          <a:xfrm>
            <a:off x="4876800" y="1017725"/>
            <a:ext cx="4114800" cy="3429000"/>
          </a:xfrm>
          <a:prstGeom prst="rect">
            <a:avLst/>
          </a:prstGeom>
          <a:noFill/>
          <a:ln>
            <a:noFill/>
          </a:ln>
        </p:spPr>
      </p:pic>
      <p:sp>
        <p:nvSpPr>
          <p:cNvPr id="105" name="Google Shape;105;p19"/>
          <p:cNvSpPr txBox="1"/>
          <p:nvPr/>
        </p:nvSpPr>
        <p:spPr>
          <a:xfrm>
            <a:off x="245225" y="4693200"/>
            <a:ext cx="42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Column of potentiometers → HRS, fan goes CCW</a:t>
            </a:r>
            <a:endParaRPr/>
          </a:p>
        </p:txBody>
      </p:sp>
      <p:sp>
        <p:nvSpPr>
          <p:cNvPr id="106" name="Google Shape;106;p19"/>
          <p:cNvSpPr txBox="1"/>
          <p:nvPr/>
        </p:nvSpPr>
        <p:spPr>
          <a:xfrm>
            <a:off x="4820100" y="4693200"/>
            <a:ext cx="422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Column of potentiometers → LRS, fan goes CW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3 Con’t.</a:t>
            </a:r>
            <a:endParaRPr/>
          </a:p>
        </p:txBody>
      </p:sp>
      <p:sp>
        <p:nvSpPr>
          <p:cNvPr id="112" name="Google Shape;11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Changes to design: change the code so that once an object is detected within 10 cm of the sensor, the speed of the motor has a dependence on the computed distance</a:t>
            </a:r>
            <a:endParaRPr/>
          </a:p>
          <a:p>
            <a:pPr indent="-342900" lvl="0" marL="457200" rtl="0" algn="l">
              <a:spcBef>
                <a:spcPts val="0"/>
              </a:spcBef>
              <a:spcAft>
                <a:spcPts val="0"/>
              </a:spcAft>
              <a:buSzPts val="1800"/>
              <a:buChar char="●"/>
            </a:pPr>
            <a:r>
              <a:rPr lang="en"/>
              <a:t>Future plan: Basic image recognition with in memory computing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Week 4</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Idea: Have an array of fixed resistances of HRS and LRS to represent a black and white image, and take another image as input and compare them to see if they match.</a:t>
            </a:r>
            <a:endParaRPr/>
          </a:p>
          <a:p>
            <a:pPr indent="-342900" lvl="0" marL="457200" rtl="0" algn="l">
              <a:spcBef>
                <a:spcPts val="0"/>
              </a:spcBef>
              <a:spcAft>
                <a:spcPts val="0"/>
              </a:spcAft>
              <a:buSzPts val="1800"/>
              <a:buChar char="●"/>
            </a:pPr>
            <a:r>
              <a:rPr lang="en"/>
              <a:t>Notes about implementation: HRS=33k (match voltage = 4.80V), LRS=6.2k (match voltage = 2.41V)--&gt; these voltages had to be done so that PWM was always applied and converted to DAC, and the voltages were high enough for the LED to pass current through</a:t>
            </a:r>
            <a:endParaRPr/>
          </a:p>
          <a:p>
            <a:pPr indent="-342900" lvl="0" marL="457200" rtl="0" algn="l">
              <a:spcBef>
                <a:spcPts val="0"/>
              </a:spcBef>
              <a:spcAft>
                <a:spcPts val="0"/>
              </a:spcAft>
              <a:buSzPts val="1800"/>
              <a:buChar char="●"/>
            </a:pPr>
            <a:r>
              <a:rPr lang="en"/>
              <a:t>Also used </a:t>
            </a:r>
            <a:r>
              <a:rPr lang="en"/>
              <a:t>HRS=100k (match voltage = 4.71V), LRS=6.2k (match voltage = 1.96V)</a:t>
            </a:r>
            <a:endParaRPr/>
          </a:p>
          <a:p>
            <a:pPr indent="-342900" lvl="0" marL="457200" rtl="0" algn="l">
              <a:spcBef>
                <a:spcPts val="0"/>
              </a:spcBef>
              <a:spcAft>
                <a:spcPts val="0"/>
              </a:spcAft>
              <a:buSzPts val="1800"/>
              <a:buChar char="●"/>
            </a:pPr>
            <a:r>
              <a:rPr lang="en"/>
              <a:t>Another easy feature is to have a program that can simply display the binary values for the image fixed into the array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